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0" r:id="rId4"/>
    <p:sldId id="263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991" autoAdjust="0"/>
  </p:normalViewPr>
  <p:slideViewPr>
    <p:cSldViewPr snapToGrid="0">
      <p:cViewPr varScale="1">
        <p:scale>
          <a:sx n="67" d="100"/>
          <a:sy n="67" d="100"/>
        </p:scale>
        <p:origin x="1032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99A9B-63C1-CF46-99FC-A1FC3A8F9FF3}" type="datetimeFigureOut">
              <a:rPr lang="en-US" smtClean="0"/>
              <a:t>10/12/2020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57F89-702A-D848-A629-17B07E0DC2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01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fr-FR" sz="1200" dirty="0" err="1" smtClean="0"/>
              <a:t>Cobot</a:t>
            </a:r>
            <a:r>
              <a:rPr lang="fr-FR" sz="1200" dirty="0" smtClean="0"/>
              <a:t> capable de </a:t>
            </a:r>
            <a:r>
              <a:rPr lang="fr-FR" sz="1200" dirty="0" err="1" smtClean="0"/>
              <a:t>réaliser</a:t>
            </a:r>
            <a:r>
              <a:rPr lang="fr-FR" sz="1200" dirty="0" smtClean="0"/>
              <a:t> de multiples </a:t>
            </a:r>
            <a:r>
              <a:rPr lang="fr-FR" sz="1200" dirty="0" err="1" smtClean="0"/>
              <a:t>tâches</a:t>
            </a:r>
            <a:r>
              <a:rPr lang="fr-FR" sz="1200" dirty="0" smtClean="0"/>
              <a:t>, aux moyens de </a:t>
            </a:r>
            <a:r>
              <a:rPr lang="fr-FR" sz="1200" dirty="0" err="1" smtClean="0"/>
              <a:t>différents</a:t>
            </a:r>
            <a:r>
              <a:rPr lang="fr-FR" sz="1200" dirty="0" smtClean="0"/>
              <a:t> outils, dans le </a:t>
            </a:r>
            <a:r>
              <a:rPr lang="fr-FR" sz="1200" dirty="0" err="1" smtClean="0"/>
              <a:t>même</a:t>
            </a:r>
            <a:r>
              <a:rPr lang="fr-FR" sz="1200" dirty="0" smtClean="0"/>
              <a:t> environnement que l’</a:t>
            </a:r>
            <a:r>
              <a:rPr lang="fr-FR" sz="1200" dirty="0" err="1" smtClean="0"/>
              <a:t>opérateur</a:t>
            </a:r>
            <a:r>
              <a:rPr lang="fr-FR" sz="1200" dirty="0" smtClean="0"/>
              <a:t> humain, en interagissant avec celui-ci. 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sz="2000" dirty="0" smtClean="0"/>
              <a:t>Ecran tactile grand format pour visualiser le flux de l'atelier en temps </a:t>
            </a:r>
            <a:r>
              <a:rPr lang="fr-FR" sz="2000" dirty="0" err="1" smtClean="0"/>
              <a:t>réel</a:t>
            </a:r>
            <a:r>
              <a:rPr lang="fr-FR" sz="2000" dirty="0" smtClean="0"/>
              <a:t>.  anticiper l’</a:t>
            </a:r>
            <a:r>
              <a:rPr lang="fr-FR" sz="2000" dirty="0" err="1" smtClean="0"/>
              <a:t>évolution</a:t>
            </a:r>
            <a:r>
              <a:rPr lang="fr-FR" sz="2000" dirty="0" smtClean="0"/>
              <a:t> des configurations des postes de travail, faciliter l’appropriation de ces </a:t>
            </a:r>
            <a:r>
              <a:rPr lang="fr-FR" sz="2000" dirty="0" err="1" smtClean="0"/>
              <a:t>évolutions</a:t>
            </a:r>
            <a:r>
              <a:rPr lang="fr-FR" sz="2000" dirty="0" smtClean="0"/>
              <a:t> pour les </a:t>
            </a:r>
            <a:r>
              <a:rPr lang="fr-FR" sz="2000" dirty="0" err="1" smtClean="0"/>
              <a:t>opérateurs</a:t>
            </a:r>
            <a:r>
              <a:rPr lang="fr-FR" sz="2000" dirty="0" smtClean="0"/>
              <a:t> (i.e. jumeau </a:t>
            </a:r>
            <a:r>
              <a:rPr lang="fr-FR" sz="2000" dirty="0" err="1" smtClean="0"/>
              <a:t>numérique</a:t>
            </a:r>
            <a:r>
              <a:rPr lang="fr-FR" sz="2000" dirty="0" smtClean="0"/>
              <a:t> de l’atelier ; des recherches </a:t>
            </a:r>
            <a:r>
              <a:rPr lang="fr-FR" sz="2000" dirty="0" err="1" smtClean="0"/>
              <a:t>menées</a:t>
            </a:r>
            <a:r>
              <a:rPr lang="fr-FR" sz="2000" dirty="0" smtClean="0"/>
              <a:t> en collaboration avec la plateforme RV/RA) mais aussi pour visualiser certains </a:t>
            </a:r>
            <a:r>
              <a:rPr lang="fr-FR" sz="2000" dirty="0" err="1" smtClean="0"/>
              <a:t>résultats</a:t>
            </a:r>
            <a:r>
              <a:rPr lang="fr-FR" sz="2000" dirty="0" smtClean="0"/>
              <a:t> de recherches en optimisation.</a:t>
            </a:r>
          </a:p>
          <a:p>
            <a:pPr marL="800100" lvl="1" indent="-342900"/>
            <a:r>
              <a:rPr lang="fr-FR" sz="2000" dirty="0" err="1" smtClean="0"/>
              <a:t>Équipements</a:t>
            </a:r>
            <a:r>
              <a:rPr lang="fr-FR" sz="2000" dirty="0" smtClean="0"/>
              <a:t> pour capter des </a:t>
            </a:r>
            <a:r>
              <a:rPr lang="fr-FR" sz="2000" dirty="0" err="1" smtClean="0"/>
              <a:t>données</a:t>
            </a:r>
            <a:r>
              <a:rPr lang="fr-FR" sz="2000" dirty="0" smtClean="0"/>
              <a:t> du </a:t>
            </a:r>
            <a:r>
              <a:rPr lang="fr-FR" sz="2000" dirty="0" err="1" smtClean="0"/>
              <a:t>système</a:t>
            </a:r>
            <a:r>
              <a:rPr lang="fr-FR" sz="2000" dirty="0" smtClean="0"/>
              <a:t> physique : </a:t>
            </a:r>
            <a:r>
              <a:rPr lang="fr-FR" sz="2000" dirty="0" err="1" smtClean="0"/>
              <a:t>IoT</a:t>
            </a:r>
            <a:r>
              <a:rPr lang="fr-FR" sz="2000" dirty="0" smtClean="0"/>
              <a:t>, </a:t>
            </a:r>
            <a:r>
              <a:rPr lang="fr-FR" sz="2000" dirty="0" err="1" smtClean="0"/>
              <a:t>géolocalisation</a:t>
            </a:r>
            <a:r>
              <a:rPr lang="fr-FR" sz="2000" dirty="0" smtClean="0"/>
              <a:t>, lecteurs de codes-barres, balisages RFID, tablettes pour les postes de travail, capteurs de mouvement </a:t>
            </a:r>
            <a:r>
              <a:rPr lang="fr-FR" sz="2000" dirty="0" err="1" smtClean="0"/>
              <a:t>légers</a:t>
            </a:r>
            <a:r>
              <a:rPr lang="fr-FR" sz="2000" dirty="0" smtClean="0"/>
              <a:t>, </a:t>
            </a:r>
            <a:r>
              <a:rPr lang="fr-FR" sz="2000" dirty="0" err="1" smtClean="0"/>
              <a:t>caméra</a:t>
            </a:r>
            <a:r>
              <a:rPr lang="fr-FR" sz="2000" dirty="0" smtClean="0"/>
              <a:t> IA. Ces outils seront </a:t>
            </a:r>
            <a:r>
              <a:rPr lang="fr-FR" sz="2000" dirty="0" err="1" smtClean="0"/>
              <a:t>utilisés</a:t>
            </a:r>
            <a:r>
              <a:rPr lang="fr-FR" sz="2000" dirty="0" smtClean="0"/>
              <a:t> pour observer l’</a:t>
            </a:r>
            <a:r>
              <a:rPr lang="fr-FR" sz="2000" dirty="0" err="1" smtClean="0"/>
              <a:t>activite</a:t>
            </a:r>
            <a:r>
              <a:rPr lang="fr-FR" sz="2000" dirty="0" smtClean="0"/>
              <a:t>́ des utilisateurs et les flux, permettant de faire </a:t>
            </a:r>
            <a:r>
              <a:rPr lang="fr-FR" sz="2000" dirty="0" err="1" smtClean="0"/>
              <a:t>évoluer</a:t>
            </a:r>
            <a:r>
              <a:rPr lang="fr-FR" sz="2000" dirty="0" smtClean="0"/>
              <a:t> les postes de travail vers un contexte plus collaboratif, interactif et apprenant (Financé partiellement par le projet IDEX formation « Industrie 4.0 »).</a:t>
            </a:r>
          </a:p>
          <a:p>
            <a:pPr marL="800100" lvl="1" indent="-342900"/>
            <a:r>
              <a:rPr lang="fr-FR" sz="2000" dirty="0" smtClean="0"/>
              <a:t>• </a:t>
            </a:r>
            <a:r>
              <a:rPr lang="fr-FR" sz="2000" dirty="0" err="1" smtClean="0"/>
              <a:t>Systèmes</a:t>
            </a:r>
            <a:r>
              <a:rPr lang="fr-FR" sz="2000" dirty="0" smtClean="0"/>
              <a:t> d’information industriels (en particulier MES et WMS) pour permettre l’aide à la </a:t>
            </a:r>
            <a:r>
              <a:rPr lang="fr-FR" sz="2000" dirty="0" err="1" smtClean="0"/>
              <a:t>décision</a:t>
            </a:r>
            <a:r>
              <a:rPr lang="fr-FR" sz="2000" dirty="0" smtClean="0"/>
              <a:t> en s’appuyant sur des flux physiques et des flux informationnels « </a:t>
            </a:r>
            <a:r>
              <a:rPr lang="fr-FR" sz="2000" dirty="0" err="1" smtClean="0"/>
              <a:t>alignés</a:t>
            </a:r>
            <a:r>
              <a:rPr lang="fr-FR" sz="2000" dirty="0" smtClean="0"/>
              <a:t> ».</a:t>
            </a:r>
          </a:p>
          <a:p>
            <a:pPr marL="800100" lvl="1" indent="-342900"/>
            <a:r>
              <a:rPr lang="fr-FR" sz="2000" dirty="0" smtClean="0"/>
              <a:t>• Les lunettes de </a:t>
            </a:r>
            <a:r>
              <a:rPr lang="fr-FR" sz="2000" dirty="0" err="1" smtClean="0"/>
              <a:t>réalite</a:t>
            </a:r>
            <a:r>
              <a:rPr lang="fr-FR" sz="2000" dirty="0" smtClean="0"/>
              <a:t>́ virtuelle permettent une interaction entre deux </a:t>
            </a:r>
            <a:r>
              <a:rPr lang="fr-FR" sz="2000" dirty="0" err="1" smtClean="0"/>
              <a:t>opérateurs</a:t>
            </a:r>
            <a:r>
              <a:rPr lang="fr-FR" sz="2000" dirty="0" smtClean="0"/>
              <a:t>, à distance, et en temps </a:t>
            </a:r>
            <a:r>
              <a:rPr lang="fr-FR" sz="2000" dirty="0" err="1" smtClean="0"/>
              <a:t>réel</a:t>
            </a:r>
            <a:r>
              <a:rPr lang="fr-FR" sz="2000" dirty="0" smtClean="0"/>
              <a:t>, incluant un </a:t>
            </a:r>
            <a:r>
              <a:rPr lang="fr-FR" sz="2000" dirty="0" err="1" smtClean="0"/>
              <a:t>système</a:t>
            </a:r>
            <a:r>
              <a:rPr lang="fr-FR" sz="2000" dirty="0" smtClean="0"/>
              <a:t> de </a:t>
            </a:r>
            <a:r>
              <a:rPr lang="fr-FR" sz="2000" dirty="0" err="1" smtClean="0"/>
              <a:t>réalite</a:t>
            </a:r>
            <a:r>
              <a:rPr lang="fr-FR" sz="2000" dirty="0" smtClean="0"/>
              <a:t>́ </a:t>
            </a:r>
            <a:r>
              <a:rPr lang="fr-FR" sz="2000" dirty="0" err="1" smtClean="0"/>
              <a:t>augmentée</a:t>
            </a:r>
            <a:r>
              <a:rPr lang="fr-FR" sz="2000" dirty="0" smtClean="0"/>
              <a:t>. Ce </a:t>
            </a:r>
            <a:r>
              <a:rPr lang="fr-FR" sz="2000" dirty="0" err="1" smtClean="0"/>
              <a:t>système</a:t>
            </a:r>
            <a:r>
              <a:rPr lang="fr-FR" sz="2000" dirty="0" smtClean="0"/>
              <a:t> permettra à la fois la </a:t>
            </a:r>
            <a:r>
              <a:rPr lang="fr-FR" sz="2000" dirty="0" err="1" smtClean="0"/>
              <a:t>réalisation</a:t>
            </a:r>
            <a:r>
              <a:rPr lang="fr-FR" sz="2000" dirty="0" smtClean="0"/>
              <a:t> de diagnostic à distance ainsi que la formation des nouveaux </a:t>
            </a:r>
            <a:r>
              <a:rPr lang="fr-FR" sz="2000" dirty="0" err="1" smtClean="0"/>
              <a:t>opérateurs</a:t>
            </a:r>
            <a:r>
              <a:rPr lang="fr-FR" sz="2000" dirty="0" smtClean="0"/>
              <a:t> en un temps court. Notons que G-SCOP</a:t>
            </a:r>
          </a:p>
          <a:p>
            <a:pPr marL="800100" lvl="1" indent="-342900"/>
            <a:r>
              <a:rPr lang="fr-FR" sz="2000" dirty="0" err="1" smtClean="0"/>
              <a:t>développe</a:t>
            </a:r>
            <a:r>
              <a:rPr lang="fr-FR" sz="2000" dirty="0" smtClean="0"/>
              <a:t> une expertise sur la RV/RA pour la conception depuis plusieurs </a:t>
            </a:r>
            <a:r>
              <a:rPr lang="fr-FR" sz="2000" dirty="0" err="1" smtClean="0"/>
              <a:t>années</a:t>
            </a:r>
            <a:r>
              <a:rPr lang="fr-FR" sz="2000" dirty="0" smtClean="0"/>
              <a:t> (cf. plateforme </a:t>
            </a:r>
            <a:r>
              <a:rPr lang="fr-FR" sz="2000" dirty="0" err="1" smtClean="0"/>
              <a:t>VisionR</a:t>
            </a:r>
            <a:r>
              <a:rPr lang="fr-FR" sz="2000" dirty="0" smtClean="0"/>
              <a:t>). Nous profiterons de cette expertise. Ce type d’</a:t>
            </a:r>
            <a:r>
              <a:rPr lang="fr-FR" sz="2000" dirty="0" err="1" smtClean="0"/>
              <a:t>équipements</a:t>
            </a:r>
            <a:r>
              <a:rPr lang="fr-FR" sz="2000" dirty="0" smtClean="0"/>
              <a:t> peut </a:t>
            </a:r>
            <a:r>
              <a:rPr lang="fr-FR" sz="2000" dirty="0" err="1" smtClean="0"/>
              <a:t>être</a:t>
            </a:r>
            <a:r>
              <a:rPr lang="fr-FR" sz="2000" dirty="0" smtClean="0"/>
              <a:t> mutualisé entre les deux plateformes.</a:t>
            </a:r>
          </a:p>
          <a:p>
            <a:pPr marL="800100" lvl="1" indent="-342900"/>
            <a:r>
              <a:rPr lang="fr-FR" sz="2000" dirty="0" smtClean="0"/>
              <a:t>• Les exosquelettes assistent les </a:t>
            </a:r>
            <a:r>
              <a:rPr lang="fr-FR" sz="2000" dirty="0" err="1" smtClean="0"/>
              <a:t>opérateurs</a:t>
            </a:r>
            <a:r>
              <a:rPr lang="fr-FR" sz="2000" dirty="0" smtClean="0"/>
              <a:t> dans le port prolongé d’objets lourds afin de limiter les risques sur la santé et la </a:t>
            </a:r>
            <a:r>
              <a:rPr lang="fr-FR" sz="2000" dirty="0" err="1" smtClean="0"/>
              <a:t>sécurite</a:t>
            </a:r>
            <a:r>
              <a:rPr lang="fr-FR" sz="2000" dirty="0" smtClean="0"/>
              <a:t>́. Ils seront mis à disposition des </a:t>
            </a:r>
            <a:r>
              <a:rPr lang="fr-FR" sz="2000" dirty="0" err="1" smtClean="0"/>
              <a:t>opérateurs</a:t>
            </a:r>
            <a:r>
              <a:rPr lang="fr-FR" sz="2000" dirty="0" smtClean="0"/>
              <a:t> en fonction du </a:t>
            </a:r>
            <a:r>
              <a:rPr lang="fr-FR" sz="2000" dirty="0" err="1" smtClean="0"/>
              <a:t>scénario</a:t>
            </a:r>
            <a:r>
              <a:rPr lang="fr-FR" sz="2000" dirty="0" smtClean="0"/>
              <a:t> de production.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fr-FR" sz="2000" dirty="0" smtClean="0"/>
          </a:p>
          <a:p>
            <a:pPr marL="171450" indent="-171450">
              <a:buFont typeface="Arial"/>
              <a:buChar char="•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57F89-702A-D848-A629-17B07E0DC2E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13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57F89-702A-D848-A629-17B07E0DC2E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34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C5EE-58C2-45F1-AC3E-99F47DFF5B89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A57-197F-437A-A5AC-F421311EA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16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C5EE-58C2-45F1-AC3E-99F47DFF5B89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A57-197F-437A-A5AC-F421311EA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37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C5EE-58C2-45F1-AC3E-99F47DFF5B89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A57-197F-437A-A5AC-F421311EA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40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C5EE-58C2-45F1-AC3E-99F47DFF5B89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A57-197F-437A-A5AC-F421311EA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88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C5EE-58C2-45F1-AC3E-99F47DFF5B89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A57-197F-437A-A5AC-F421311EA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66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C5EE-58C2-45F1-AC3E-99F47DFF5B89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A57-197F-437A-A5AC-F421311EA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69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C5EE-58C2-45F1-AC3E-99F47DFF5B89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A57-197F-437A-A5AC-F421311EA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03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C5EE-58C2-45F1-AC3E-99F47DFF5B89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A57-197F-437A-A5AC-F421311EA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41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C5EE-58C2-45F1-AC3E-99F47DFF5B89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A57-197F-437A-A5AC-F421311EA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67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C5EE-58C2-45F1-AC3E-99F47DFF5B89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A57-197F-437A-A5AC-F421311EA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40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C5EE-58C2-45F1-AC3E-99F47DFF5B89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2A57-197F-437A-A5AC-F421311EA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42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AC5EE-58C2-45F1-AC3E-99F47DFF5B89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02A57-197F-437A-A5AC-F421311EA9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25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5585332" y="2402179"/>
            <a:ext cx="6585824" cy="318176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631" y="35135"/>
            <a:ext cx="10862832" cy="1325563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2E75B6"/>
                </a:solidFill>
              </a:rPr>
              <a:t>Plateforme </a:t>
            </a:r>
            <a:r>
              <a:rPr lang="fr-FR" sz="4000" dirty="0">
                <a:solidFill>
                  <a:srgbClr val="2E75B6"/>
                </a:solidFill>
              </a:rPr>
              <a:t>Operations </a:t>
            </a:r>
            <a:r>
              <a:rPr lang="fr-FR" sz="4000" dirty="0" smtClean="0">
                <a:solidFill>
                  <a:srgbClr val="2E75B6"/>
                </a:solidFill>
              </a:rPr>
              <a:t>&amp; </a:t>
            </a:r>
            <a:r>
              <a:rPr lang="fr-FR" sz="4000" dirty="0" err="1" smtClean="0">
                <a:solidFill>
                  <a:srgbClr val="2E75B6"/>
                </a:solidFill>
              </a:rPr>
              <a:t>Supply</a:t>
            </a:r>
            <a:r>
              <a:rPr lang="fr-FR" sz="4000" dirty="0" smtClean="0">
                <a:solidFill>
                  <a:srgbClr val="2E75B6"/>
                </a:solidFill>
              </a:rPr>
              <a:t> Chain Management</a:t>
            </a:r>
            <a:endParaRPr lang="fr-FR" sz="4000" dirty="0">
              <a:solidFill>
                <a:srgbClr val="2E75B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5643" y="1156461"/>
            <a:ext cx="10690480" cy="14150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Objectives : </a:t>
            </a:r>
            <a:r>
              <a:rPr lang="fr-FR" sz="2400" dirty="0" smtClean="0"/>
              <a:t>Développement et démonstration des </a:t>
            </a:r>
            <a:r>
              <a:rPr lang="fr-FR" sz="2400" dirty="0"/>
              <a:t>solutions innovantes pour l’organisation industrielle et l’optimisation des </a:t>
            </a:r>
            <a:r>
              <a:rPr lang="fr-FR" sz="2400" dirty="0" smtClean="0"/>
              <a:t>opérations de la production et des chaines logistiques </a:t>
            </a:r>
            <a:r>
              <a:rPr lang="fr-FR" sz="2400" dirty="0"/>
              <a:t>dans </a:t>
            </a:r>
            <a:r>
              <a:rPr lang="fr-FR" sz="2400" dirty="0" smtClean="0"/>
              <a:t>le </a:t>
            </a:r>
            <a:r>
              <a:rPr lang="fr-FR" sz="2400" dirty="0"/>
              <a:t>contexte de l’industrie 4.0.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3585" y="5502586"/>
            <a:ext cx="7217541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Opération </a:t>
            </a:r>
            <a:r>
              <a:rPr lang="fr-FR" sz="2400" dirty="0"/>
              <a:t>immobilière </a:t>
            </a:r>
            <a:r>
              <a:rPr lang="fr-FR" sz="2400" dirty="0" smtClean="0"/>
              <a:t>: </a:t>
            </a:r>
            <a:r>
              <a:rPr lang="fr-FR" sz="2400" dirty="0"/>
              <a:t>Projet A2i </a:t>
            </a:r>
            <a:r>
              <a:rPr lang="fr-FR" sz="2400" dirty="0" smtClean="0"/>
              <a:t> </a:t>
            </a:r>
            <a:r>
              <a:rPr lang="fr-FR" sz="2400" dirty="0"/>
              <a:t>CPER </a:t>
            </a:r>
            <a:r>
              <a:rPr lang="fr-FR" sz="2400" dirty="0" smtClean="0"/>
              <a:t>2016-2020 :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Aménagement </a:t>
            </a:r>
            <a:r>
              <a:rPr lang="fr-FR" sz="2400" dirty="0"/>
              <a:t>de ~</a:t>
            </a:r>
            <a:r>
              <a:rPr lang="fr-FR" sz="2400" dirty="0" smtClean="0"/>
              <a:t>290m2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Livraison prévu fin </a:t>
            </a:r>
            <a:r>
              <a:rPr lang="fr-FR" sz="2400" dirty="0" smtClean="0"/>
              <a:t>décembre </a:t>
            </a:r>
            <a:r>
              <a:rPr lang="fr-FR" sz="2400" dirty="0" smtClean="0"/>
              <a:t>2020</a:t>
            </a:r>
            <a:endParaRPr lang="fr-FR" sz="2400" dirty="0"/>
          </a:p>
          <a:p>
            <a:endParaRPr lang="fr-F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300306"/>
            <a:ext cx="4687237" cy="4386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/>
              <a:t>émuler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chaine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logistique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réelle</a:t>
            </a:r>
            <a:r>
              <a:rPr lang="en-US" sz="2400" dirty="0" smtClean="0"/>
              <a:t> pour tester des solutions </a:t>
            </a:r>
            <a:r>
              <a:rPr lang="en-US" sz="2400" dirty="0" err="1" smtClean="0"/>
              <a:t>innovantes</a:t>
            </a:r>
            <a:r>
              <a:rPr lang="en-US" sz="2400" dirty="0" smtClean="0"/>
              <a:t> issues de la </a:t>
            </a:r>
            <a:r>
              <a:rPr lang="en-US" sz="2400" dirty="0" err="1" smtClean="0"/>
              <a:t>recherche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/>
              <a:t>Observer et </a:t>
            </a:r>
            <a:r>
              <a:rPr lang="en-US" sz="2400" b="1" dirty="0" err="1" smtClean="0"/>
              <a:t>analyser</a:t>
            </a:r>
            <a:r>
              <a:rPr lang="en-US" sz="2400" b="1" dirty="0" smtClean="0"/>
              <a:t> </a:t>
            </a:r>
            <a:r>
              <a:rPr lang="en-US" sz="2400" dirty="0" smtClean="0"/>
              <a:t>la collaboration et la cohabitation entre </a:t>
            </a:r>
            <a:r>
              <a:rPr lang="en-US" sz="2400" dirty="0" err="1" smtClean="0"/>
              <a:t>opérateurs</a:t>
            </a:r>
            <a:r>
              <a:rPr lang="en-US" sz="2400" dirty="0" smtClean="0"/>
              <a:t> et </a:t>
            </a:r>
            <a:r>
              <a:rPr lang="en-US" sz="2400" dirty="0" err="1" smtClean="0"/>
              <a:t>nouvelles</a:t>
            </a:r>
            <a:r>
              <a:rPr lang="en-US" sz="2400" dirty="0" smtClean="0"/>
              <a:t> technologies. </a:t>
            </a:r>
          </a:p>
          <a:p>
            <a:r>
              <a:rPr lang="en-US" sz="2400" b="1" dirty="0" err="1" smtClean="0"/>
              <a:t>récolter</a:t>
            </a:r>
            <a:r>
              <a:rPr lang="en-US" sz="2400" b="1" dirty="0" smtClean="0"/>
              <a:t> des </a:t>
            </a:r>
            <a:r>
              <a:rPr lang="en-US" sz="2400" b="1" dirty="0" err="1" smtClean="0"/>
              <a:t>jeux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données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réalistes</a:t>
            </a:r>
            <a:r>
              <a:rPr lang="en-US" sz="2400" b="1" dirty="0" smtClean="0"/>
              <a:t> et en temps </a:t>
            </a:r>
            <a:r>
              <a:rPr lang="en-US" sz="2400" b="1" dirty="0" err="1" smtClean="0"/>
              <a:t>réels</a:t>
            </a:r>
            <a:r>
              <a:rPr lang="en-US" sz="2400" b="1" dirty="0" smtClean="0"/>
              <a:t> </a:t>
            </a:r>
            <a:r>
              <a:rPr lang="en-US" sz="2400" dirty="0" smtClean="0"/>
              <a:t>du </a:t>
            </a:r>
            <a:r>
              <a:rPr lang="en-US" sz="2400" dirty="0" err="1" smtClean="0"/>
              <a:t>système</a:t>
            </a:r>
            <a:r>
              <a:rPr lang="en-US" sz="2400" dirty="0" smtClean="0"/>
              <a:t> de production pour </a:t>
            </a:r>
            <a:r>
              <a:rPr lang="en-US" sz="2400" dirty="0" err="1" smtClean="0"/>
              <a:t>alimenter</a:t>
            </a:r>
            <a:r>
              <a:rPr lang="en-US" sz="2400" dirty="0" smtClean="0"/>
              <a:t> les nouveaux </a:t>
            </a:r>
            <a:r>
              <a:rPr lang="en-US" sz="2400" dirty="0" err="1" smtClean="0"/>
              <a:t>algorithmes</a:t>
            </a:r>
            <a:r>
              <a:rPr lang="en-US" sz="2400" dirty="0" smtClean="0"/>
              <a:t> “</a:t>
            </a:r>
            <a:r>
              <a:rPr lang="en-US" sz="2400" dirty="0" err="1" smtClean="0"/>
              <a:t>intelligents</a:t>
            </a:r>
            <a:r>
              <a:rPr lang="en-US" sz="2400" dirty="0" smtClean="0"/>
              <a:t>”</a:t>
            </a:r>
            <a:endParaRPr lang="fr-F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759023" y="6495942"/>
            <a:ext cx="2430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Gülgün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Alpan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, 12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nov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2019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7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2E75B6"/>
                </a:solidFill>
              </a:rPr>
              <a:t>Équipements  avec des technologies clefs de I4.0</a:t>
            </a:r>
            <a:br>
              <a:rPr lang="fr-FR" dirty="0">
                <a:solidFill>
                  <a:srgbClr val="2E75B6"/>
                </a:solidFill>
              </a:rPr>
            </a:br>
            <a:endParaRPr lang="fr-FR" dirty="0">
              <a:solidFill>
                <a:srgbClr val="2E75B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8697" y="1174730"/>
            <a:ext cx="10472394" cy="526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b="1" dirty="0" smtClean="0"/>
              <a:t>Postes de travail </a:t>
            </a:r>
            <a:r>
              <a:rPr lang="fr-FR" dirty="0" smtClean="0"/>
              <a:t>connectés </a:t>
            </a:r>
            <a:endParaRPr lang="fr-FR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b="1" dirty="0" smtClean="0"/>
              <a:t>Armoire </a:t>
            </a:r>
            <a:r>
              <a:rPr lang="fr-FR" b="1" dirty="0"/>
              <a:t>de stockages/</a:t>
            </a:r>
            <a:r>
              <a:rPr lang="fr-FR" b="1" dirty="0" err="1"/>
              <a:t>déstockages</a:t>
            </a:r>
            <a:r>
              <a:rPr lang="fr-FR" b="1" dirty="0"/>
              <a:t> </a:t>
            </a:r>
            <a:r>
              <a:rPr lang="fr-FR" dirty="0" smtClean="0"/>
              <a:t>automatiques et son WMS</a:t>
            </a:r>
            <a:endParaRPr lang="fr-FR" dirty="0"/>
          </a:p>
          <a:p>
            <a:pPr marL="800100" lvl="1" indent="-342900"/>
            <a:r>
              <a:rPr lang="fr-FR" b="1" dirty="0" smtClean="0"/>
              <a:t>Les </a:t>
            </a:r>
            <a:r>
              <a:rPr lang="fr-FR" b="1" dirty="0" err="1"/>
              <a:t>systèmes</a:t>
            </a:r>
            <a:r>
              <a:rPr lang="fr-FR" b="1" dirty="0"/>
              <a:t> autonomes de logistique interne </a:t>
            </a:r>
            <a:r>
              <a:rPr lang="fr-FR" dirty="0"/>
              <a:t>(robots mobiles autonome, drone d’inventaires, ...) </a:t>
            </a:r>
            <a:r>
              <a:rPr lang="fr-FR" dirty="0" err="1"/>
              <a:t>réalisent</a:t>
            </a:r>
            <a:r>
              <a:rPr lang="fr-FR" dirty="0"/>
              <a:t> de </a:t>
            </a:r>
            <a:r>
              <a:rPr lang="fr-FR" dirty="0" err="1"/>
              <a:t>manière</a:t>
            </a:r>
            <a:r>
              <a:rPr lang="fr-FR" dirty="0"/>
              <a:t> agile la </a:t>
            </a:r>
            <a:r>
              <a:rPr lang="fr-FR" dirty="0" err="1"/>
              <a:t>continuite</a:t>
            </a:r>
            <a:r>
              <a:rPr lang="fr-FR" dirty="0"/>
              <a:t>́ des flux physiques de l’atelier</a:t>
            </a:r>
            <a:r>
              <a:rPr lang="fr-FR" dirty="0" smtClean="0"/>
              <a:t>.</a:t>
            </a:r>
            <a:endParaRPr lang="fr-FR" dirty="0"/>
          </a:p>
          <a:p>
            <a:pPr marL="800100" lvl="1" indent="-342900"/>
            <a:r>
              <a:rPr lang="fr-FR" b="1" dirty="0" err="1" smtClean="0"/>
              <a:t>Cobots</a:t>
            </a:r>
            <a:endParaRPr lang="fr-FR" b="1" dirty="0" smtClean="0"/>
          </a:p>
          <a:p>
            <a:pPr marL="800100" lvl="1" indent="-342900"/>
            <a:r>
              <a:rPr lang="fr-FR" b="1" dirty="0" smtClean="0"/>
              <a:t>Ecran </a:t>
            </a:r>
            <a:r>
              <a:rPr lang="fr-FR" b="1" dirty="0"/>
              <a:t>tactile </a:t>
            </a:r>
            <a:r>
              <a:rPr lang="fr-FR" dirty="0"/>
              <a:t>grand format pour visualiser le flux de l'atelier en temps </a:t>
            </a:r>
            <a:r>
              <a:rPr lang="fr-FR" dirty="0" err="1" smtClean="0"/>
              <a:t>réel</a:t>
            </a:r>
            <a:r>
              <a:rPr lang="fr-FR" dirty="0" smtClean="0"/>
              <a:t>. </a:t>
            </a:r>
            <a:endParaRPr lang="fr-FR" dirty="0"/>
          </a:p>
          <a:p>
            <a:pPr marL="800100" lvl="1" indent="-342900"/>
            <a:r>
              <a:rPr lang="fr-FR" b="1" dirty="0" smtClean="0"/>
              <a:t>Equipement pour capter les données </a:t>
            </a:r>
            <a:r>
              <a:rPr lang="fr-FR" dirty="0" smtClean="0"/>
              <a:t>: </a:t>
            </a:r>
            <a:r>
              <a:rPr lang="fr-FR" dirty="0" err="1" smtClean="0"/>
              <a:t>IoT</a:t>
            </a:r>
            <a:r>
              <a:rPr lang="fr-FR" dirty="0"/>
              <a:t>, </a:t>
            </a:r>
            <a:r>
              <a:rPr lang="fr-FR" dirty="0" err="1"/>
              <a:t>géolocalisation</a:t>
            </a:r>
            <a:r>
              <a:rPr lang="fr-FR" dirty="0"/>
              <a:t>, lecteurs de codes-barres, balisages </a:t>
            </a:r>
            <a:r>
              <a:rPr lang="fr-FR" dirty="0" smtClean="0"/>
              <a:t>RFID,</a:t>
            </a:r>
            <a:r>
              <a:rPr lang="mr-IN" dirty="0" smtClean="0"/>
              <a:t>…</a:t>
            </a:r>
            <a:endParaRPr lang="fr-FR" dirty="0" smtClean="0"/>
          </a:p>
          <a:p>
            <a:pPr marL="800100" lvl="1" indent="-342900"/>
            <a:r>
              <a:rPr lang="fr-FR" b="1" dirty="0" err="1" smtClean="0"/>
              <a:t>Systèmes</a:t>
            </a:r>
            <a:r>
              <a:rPr lang="fr-FR" b="1" dirty="0" smtClean="0"/>
              <a:t> </a:t>
            </a:r>
            <a:r>
              <a:rPr lang="fr-FR" b="1" dirty="0"/>
              <a:t>d’information industriels </a:t>
            </a:r>
            <a:r>
              <a:rPr lang="fr-FR" dirty="0"/>
              <a:t>(en particulier MES et WMS) </a:t>
            </a:r>
            <a:endParaRPr lang="fr-FR" dirty="0" smtClean="0"/>
          </a:p>
          <a:p>
            <a:pPr marL="800100" lvl="1" indent="-342900"/>
            <a:r>
              <a:rPr lang="fr-FR" dirty="0" smtClean="0"/>
              <a:t>Les </a:t>
            </a:r>
            <a:r>
              <a:rPr lang="fr-FR" b="1" dirty="0"/>
              <a:t>exosquelettes</a:t>
            </a:r>
            <a:r>
              <a:rPr lang="fr-FR" dirty="0"/>
              <a:t> assistent les </a:t>
            </a:r>
            <a:r>
              <a:rPr lang="fr-FR" dirty="0" err="1"/>
              <a:t>opérateurs</a:t>
            </a:r>
            <a:r>
              <a:rPr lang="fr-FR" dirty="0"/>
              <a:t> dans le port prolongé d’objets </a:t>
            </a:r>
            <a:r>
              <a:rPr lang="fr-FR" dirty="0" smtClean="0"/>
              <a:t>lourds.</a:t>
            </a:r>
          </a:p>
          <a:p>
            <a:pPr marL="800100" lvl="1" indent="-342900"/>
            <a:r>
              <a:rPr lang="fr-FR" dirty="0"/>
              <a:t>Autres Petits équipements : tablettes pour les postes de travail, capteurs de mouvement </a:t>
            </a:r>
            <a:r>
              <a:rPr lang="fr-FR" dirty="0" err="1"/>
              <a:t>légers</a:t>
            </a:r>
            <a:r>
              <a:rPr lang="fr-FR" dirty="0"/>
              <a:t>, </a:t>
            </a:r>
            <a:r>
              <a:rPr lang="fr-FR" dirty="0" err="1"/>
              <a:t>caméra</a:t>
            </a:r>
            <a:r>
              <a:rPr lang="fr-FR" dirty="0"/>
              <a:t> IA. </a:t>
            </a:r>
            <a:r>
              <a:rPr lang="fr-FR" dirty="0" smtClean="0"/>
              <a:t>lunettes</a:t>
            </a:r>
            <a:endParaRPr lang="fr-FR" dirty="0"/>
          </a:p>
        </p:txBody>
      </p:sp>
      <p:pic>
        <p:nvPicPr>
          <p:cNvPr id="5" name="Picture 2" descr="RÃ©sultat de recherche d'images pour &quot;sherpa robo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788" y="3188748"/>
            <a:ext cx="1452288" cy="988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36284" y="4755611"/>
            <a:ext cx="994487" cy="994487"/>
          </a:xfrm>
          <a:prstGeom prst="rect">
            <a:avLst/>
          </a:prstGeom>
        </p:spPr>
      </p:pic>
      <p:pic>
        <p:nvPicPr>
          <p:cNvPr id="7" name="Picture 4" descr="RÃ©sultat de recherche d'images pour &quot;poste de travail connectÃ©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39"/>
          <a:stretch/>
        </p:blipFill>
        <p:spPr bwMode="auto">
          <a:xfrm>
            <a:off x="10155014" y="1155428"/>
            <a:ext cx="1355036" cy="1452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0803703">
            <a:off x="1521442" y="3281591"/>
            <a:ext cx="8881058" cy="1118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Financements</a:t>
            </a:r>
            <a:r>
              <a:rPr lang="en-US" sz="4800" b="1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800" b="1" dirty="0" err="1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Obtenus</a:t>
            </a:r>
            <a:r>
              <a:rPr lang="en-US" sz="4800" b="1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  <a:r>
              <a:rPr lang="fr-FR" sz="4800" b="1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235 K </a:t>
            </a:r>
            <a:r>
              <a:rPr lang="fr-FR" sz="48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€</a:t>
            </a:r>
            <a:endParaRPr lang="en-US" sz="4800" b="1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59023" y="6495942"/>
            <a:ext cx="2430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Gülgün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Alpan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, 12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nov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2019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2E75B6"/>
                </a:solidFill>
              </a:rPr>
              <a:t>Financements déjà obtenus pour les équipements</a:t>
            </a:r>
            <a:endParaRPr lang="fr-FR" dirty="0">
              <a:solidFill>
                <a:srgbClr val="2E75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3200" dirty="0" smtClean="0"/>
              <a:t>Total : 235K €</a:t>
            </a:r>
          </a:p>
          <a:p>
            <a:pPr marL="0" indent="0">
              <a:buNone/>
            </a:pPr>
            <a:endParaRPr lang="fr-FR" sz="3200" dirty="0" smtClean="0"/>
          </a:p>
          <a:p>
            <a:pPr lvl="1"/>
            <a:r>
              <a:rPr lang="fr-FR" sz="2800" dirty="0" smtClean="0"/>
              <a:t>Région </a:t>
            </a:r>
            <a:r>
              <a:rPr lang="fr-FR" sz="2800" dirty="0" err="1" smtClean="0"/>
              <a:t>AuRA</a:t>
            </a:r>
            <a:r>
              <a:rPr lang="fr-FR" sz="2800" dirty="0" smtClean="0"/>
              <a:t>, </a:t>
            </a:r>
            <a:r>
              <a:rPr lang="fr-FR" sz="2800" dirty="0" err="1" smtClean="0"/>
              <a:t>ComeSUP</a:t>
            </a:r>
            <a:r>
              <a:rPr lang="fr-FR" sz="2800" dirty="0" smtClean="0"/>
              <a:t>, 2018-2019 et 2019-2020 (40K €)</a:t>
            </a:r>
          </a:p>
          <a:p>
            <a:pPr lvl="1"/>
            <a:r>
              <a:rPr lang="fr-FR" sz="2800" dirty="0" smtClean="0"/>
              <a:t>IDEX (30K </a:t>
            </a:r>
            <a:r>
              <a:rPr lang="fr-FR" sz="2800" dirty="0"/>
              <a:t>€</a:t>
            </a:r>
            <a:r>
              <a:rPr lang="fr-FR" sz="2800" dirty="0" smtClean="0"/>
              <a:t>)</a:t>
            </a:r>
          </a:p>
          <a:p>
            <a:pPr lvl="1"/>
            <a:r>
              <a:rPr lang="fr-FR" sz="2800" dirty="0" smtClean="0"/>
              <a:t>Projets de Recherche (ANR) (40K </a:t>
            </a:r>
            <a:r>
              <a:rPr lang="fr-FR" sz="2800" dirty="0"/>
              <a:t>€</a:t>
            </a:r>
            <a:r>
              <a:rPr lang="fr-FR" sz="2800" dirty="0" smtClean="0"/>
              <a:t>)</a:t>
            </a:r>
          </a:p>
          <a:p>
            <a:pPr lvl="1"/>
            <a:r>
              <a:rPr lang="fr-FR" sz="2800" dirty="0" smtClean="0"/>
              <a:t>Laboratoire G-SCOP (20K €)</a:t>
            </a:r>
          </a:p>
          <a:p>
            <a:pPr lvl="1"/>
            <a:r>
              <a:rPr lang="fr-FR" sz="2800" dirty="0" smtClean="0"/>
              <a:t>CNRS FEI 2018-2019 (20K €)</a:t>
            </a:r>
          </a:p>
          <a:p>
            <a:pPr lvl="1"/>
            <a:r>
              <a:rPr lang="fr-FR" sz="2800" dirty="0" smtClean="0"/>
              <a:t>G-INP Projet Equipements Recherche (85K </a:t>
            </a:r>
            <a:r>
              <a:rPr lang="fr-FR" sz="2800" dirty="0"/>
              <a:t>€</a:t>
            </a:r>
            <a:r>
              <a:rPr lang="fr-FR" sz="2800" dirty="0" smtClean="0"/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9759023" y="6495942"/>
            <a:ext cx="2430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Gülgün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Alpan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, 12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nov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2019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3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Originalité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6364"/>
            <a:ext cx="10515600" cy="4606781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Ouverte</a:t>
            </a:r>
            <a:r>
              <a:rPr lang="en-US" dirty="0"/>
              <a:t> à la </a:t>
            </a:r>
            <a:r>
              <a:rPr lang="en-US" dirty="0" err="1"/>
              <a:t>recherche</a:t>
            </a:r>
            <a:r>
              <a:rPr lang="en-US" dirty="0"/>
              <a:t>, la formation et la </a:t>
            </a:r>
            <a:r>
              <a:rPr lang="en-US" dirty="0" err="1" smtClean="0"/>
              <a:t>valorisation</a:t>
            </a:r>
            <a:endParaRPr lang="en-US" dirty="0" smtClean="0"/>
          </a:p>
          <a:p>
            <a:r>
              <a:rPr lang="en-US" dirty="0" smtClean="0"/>
              <a:t>Nous </a:t>
            </a:r>
            <a:r>
              <a:rPr lang="en-US" dirty="0"/>
              <a:t>ne nous </a:t>
            </a:r>
            <a:r>
              <a:rPr lang="en-US" dirty="0" err="1"/>
              <a:t>focalisons</a:t>
            </a:r>
            <a:r>
              <a:rPr lang="en-US" dirty="0"/>
              <a:t> pas </a:t>
            </a:r>
            <a:r>
              <a:rPr lang="en-US" dirty="0" err="1"/>
              <a:t>uniquement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</a:t>
            </a:r>
            <a:r>
              <a:rPr lang="en-US" dirty="0" err="1"/>
              <a:t>l’atelier</a:t>
            </a:r>
            <a:r>
              <a:rPr lang="en-US" dirty="0"/>
              <a:t> (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usine</a:t>
            </a:r>
            <a:r>
              <a:rPr lang="en-US" dirty="0"/>
              <a:t>), </a:t>
            </a:r>
            <a:r>
              <a:rPr lang="en-US" dirty="0" err="1"/>
              <a:t>mais</a:t>
            </a:r>
            <a:r>
              <a:rPr lang="en-US" dirty="0"/>
              <a:t> nous </a:t>
            </a:r>
            <a:r>
              <a:rPr lang="en-US" dirty="0" err="1"/>
              <a:t>abordons</a:t>
            </a:r>
            <a:r>
              <a:rPr lang="en-US" dirty="0"/>
              <a:t> des </a:t>
            </a:r>
            <a:r>
              <a:rPr lang="en-US" dirty="0" err="1"/>
              <a:t>problématiques</a:t>
            </a:r>
            <a:r>
              <a:rPr lang="en-US" dirty="0"/>
              <a:t> </a:t>
            </a:r>
            <a:r>
              <a:rPr lang="en-US" dirty="0" err="1"/>
              <a:t>étendus</a:t>
            </a:r>
            <a:r>
              <a:rPr lang="en-US" dirty="0"/>
              <a:t>, de </a:t>
            </a:r>
            <a:r>
              <a:rPr lang="en-US" dirty="0" err="1"/>
              <a:t>l’atelier</a:t>
            </a:r>
            <a:r>
              <a:rPr lang="en-US" dirty="0"/>
              <a:t> à </a:t>
            </a:r>
            <a:r>
              <a:rPr lang="en-US" dirty="0" err="1"/>
              <a:t>sa</a:t>
            </a:r>
            <a:r>
              <a:rPr lang="en-US" dirty="0"/>
              <a:t> supply chain </a:t>
            </a:r>
          </a:p>
          <a:p>
            <a:r>
              <a:rPr lang="en-US" dirty="0" err="1"/>
              <a:t>R</a:t>
            </a:r>
            <a:r>
              <a:rPr lang="en-US" dirty="0" err="1" smtClean="0"/>
              <a:t>apidement</a:t>
            </a:r>
            <a:r>
              <a:rPr lang="en-US" dirty="0" smtClean="0"/>
              <a:t> configurable : La </a:t>
            </a:r>
            <a:r>
              <a:rPr lang="en-US" dirty="0" err="1"/>
              <a:t>plateforme</a:t>
            </a:r>
            <a:r>
              <a:rPr lang="en-US" dirty="0"/>
              <a:t> ne sera pas </a:t>
            </a:r>
            <a:r>
              <a:rPr lang="en-US" dirty="0" err="1"/>
              <a:t>figée</a:t>
            </a:r>
            <a:r>
              <a:rPr lang="en-US" dirty="0"/>
              <a:t> par rapport aux technologies </a:t>
            </a:r>
            <a:r>
              <a:rPr lang="en-US" dirty="0" err="1"/>
              <a:t>déployées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Possibilté</a:t>
            </a:r>
            <a:r>
              <a:rPr lang="en-US" dirty="0" smtClean="0"/>
              <a:t> </a:t>
            </a:r>
            <a:r>
              <a:rPr lang="en-US" dirty="0" err="1" smtClean="0"/>
              <a:t>d’implémenter</a:t>
            </a:r>
            <a:r>
              <a:rPr lang="en-US" dirty="0" smtClean="0"/>
              <a:t> </a:t>
            </a:r>
            <a:r>
              <a:rPr lang="en-US" dirty="0" err="1" smtClean="0"/>
              <a:t>scénarios</a:t>
            </a:r>
            <a:r>
              <a:rPr lang="en-US" dirty="0" smtClean="0"/>
              <a:t> divers </a:t>
            </a:r>
            <a:r>
              <a:rPr lang="en-US" dirty="0" err="1"/>
              <a:t>liés</a:t>
            </a:r>
            <a:r>
              <a:rPr lang="en-US" dirty="0"/>
              <a:t> à la production et la </a:t>
            </a:r>
            <a:r>
              <a:rPr lang="en-US" dirty="0" err="1"/>
              <a:t>chaîne</a:t>
            </a:r>
            <a:r>
              <a:rPr lang="en-US" dirty="0"/>
              <a:t> </a:t>
            </a:r>
            <a:r>
              <a:rPr lang="en-US" dirty="0" err="1"/>
              <a:t>d’approvisionnement</a:t>
            </a:r>
            <a:r>
              <a:rPr lang="en-US" dirty="0"/>
              <a:t> </a:t>
            </a:r>
            <a:r>
              <a:rPr lang="en-US" dirty="0" err="1"/>
              <a:t>afin</a:t>
            </a:r>
            <a:r>
              <a:rPr lang="en-US" dirty="0"/>
              <a:t> de </a:t>
            </a:r>
            <a:r>
              <a:rPr lang="en-US" dirty="0" err="1"/>
              <a:t>rester</a:t>
            </a:r>
            <a:r>
              <a:rPr lang="en-US" dirty="0"/>
              <a:t> versatile face aux </a:t>
            </a:r>
            <a:r>
              <a:rPr lang="en-US" dirty="0" err="1"/>
              <a:t>hypothèses</a:t>
            </a:r>
            <a:r>
              <a:rPr lang="en-US" dirty="0"/>
              <a:t> de </a:t>
            </a:r>
            <a:r>
              <a:rPr lang="en-US" dirty="0" err="1"/>
              <a:t>recherches</a:t>
            </a:r>
            <a:r>
              <a:rPr lang="en-US" dirty="0"/>
              <a:t> à </a:t>
            </a:r>
            <a:r>
              <a:rPr lang="en-US" dirty="0" err="1"/>
              <a:t>venir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Enfin</a:t>
            </a:r>
            <a:r>
              <a:rPr lang="en-US" dirty="0" smtClean="0"/>
              <a:t>, la </a:t>
            </a:r>
            <a:r>
              <a:rPr lang="en-US" dirty="0" err="1"/>
              <a:t>plateforme</a:t>
            </a:r>
            <a:r>
              <a:rPr lang="en-US" dirty="0"/>
              <a:t> </a:t>
            </a:r>
            <a:r>
              <a:rPr lang="en-US" dirty="0" err="1"/>
              <a:t>s’appuie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approche</a:t>
            </a:r>
            <a:r>
              <a:rPr lang="en-US" dirty="0"/>
              <a:t> </a:t>
            </a:r>
            <a:r>
              <a:rPr lang="en-US" dirty="0" err="1"/>
              <a:t>interdisciplinaire</a:t>
            </a:r>
            <a:r>
              <a:rPr lang="en-US" dirty="0"/>
              <a:t> (SPI-SHS) car nous </a:t>
            </a:r>
            <a:r>
              <a:rPr lang="en-US" dirty="0" err="1"/>
              <a:t>portons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vision « </a:t>
            </a:r>
            <a:r>
              <a:rPr lang="en-US" dirty="0" err="1"/>
              <a:t>centrée</a:t>
            </a:r>
            <a:r>
              <a:rPr lang="en-US" dirty="0"/>
              <a:t> </a:t>
            </a:r>
            <a:r>
              <a:rPr lang="en-US" dirty="0" err="1"/>
              <a:t>humain</a:t>
            </a:r>
            <a:r>
              <a:rPr lang="en-US" dirty="0"/>
              <a:t> » de </a:t>
            </a:r>
            <a:r>
              <a:rPr lang="en-US" dirty="0" err="1"/>
              <a:t>l’Industrie</a:t>
            </a:r>
            <a:r>
              <a:rPr lang="en-US" dirty="0"/>
              <a:t> 4.0 </a:t>
            </a:r>
          </a:p>
          <a:p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9759023" y="6495942"/>
            <a:ext cx="2430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Gülgün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Alpan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, 12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nov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2019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Utilisation : Recherche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Utilisateurs potentiels : G-SCOP, PACTE, LIG, CERAG, </a:t>
            </a:r>
            <a:r>
              <a:rPr lang="mr-IN" dirty="0" smtClean="0"/>
              <a:t>…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Quelques projets de recherche en cours :</a:t>
            </a:r>
          </a:p>
          <a:p>
            <a:r>
              <a:rPr lang="fr-FR" dirty="0" smtClean="0"/>
              <a:t>ANR JCJC : LADTOP</a:t>
            </a:r>
          </a:p>
          <a:p>
            <a:r>
              <a:rPr lang="fr-FR" dirty="0" smtClean="0"/>
              <a:t>ANR Collaboration 4.H</a:t>
            </a:r>
          </a:p>
          <a:p>
            <a:r>
              <a:rPr lang="fr-FR" dirty="0" err="1" smtClean="0"/>
              <a:t>Idex</a:t>
            </a:r>
            <a:r>
              <a:rPr lang="fr-FR" dirty="0" smtClean="0"/>
              <a:t> CDP : </a:t>
            </a:r>
            <a:r>
              <a:rPr lang="fr-FR" dirty="0" err="1" smtClean="0"/>
              <a:t>Circular</a:t>
            </a:r>
            <a:endParaRPr lang="fr-FR" dirty="0" smtClean="0"/>
          </a:p>
          <a:p>
            <a:r>
              <a:rPr lang="fr-FR" dirty="0" smtClean="0"/>
              <a:t>Chaire MIAI « AI for data-</a:t>
            </a:r>
            <a:r>
              <a:rPr lang="fr-FR" dirty="0" err="1" smtClean="0"/>
              <a:t>driven</a:t>
            </a:r>
            <a:r>
              <a:rPr lang="fr-FR" dirty="0" smtClean="0"/>
              <a:t> and self reconfigurable </a:t>
            </a:r>
            <a:r>
              <a:rPr lang="fr-FR" dirty="0" err="1" smtClean="0"/>
              <a:t>supply</a:t>
            </a:r>
            <a:r>
              <a:rPr lang="fr-FR" dirty="0" smtClean="0"/>
              <a:t> </a:t>
            </a:r>
            <a:r>
              <a:rPr lang="fr-FR" dirty="0" err="1" smtClean="0"/>
              <a:t>chain</a:t>
            </a:r>
            <a:r>
              <a:rPr lang="fr-FR" dirty="0" smtClean="0"/>
              <a:t> management »</a:t>
            </a:r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9759023" y="6495942"/>
            <a:ext cx="2430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Gülgün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Alpan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, 12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nov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2019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Utilisation :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Enseignement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5293"/>
            <a:ext cx="10515600" cy="428563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Utilisateurs potentiels </a:t>
            </a:r>
            <a:r>
              <a:rPr lang="fr-FR" dirty="0"/>
              <a:t>: </a:t>
            </a:r>
            <a:endParaRPr lang="en-US" dirty="0" smtClean="0"/>
          </a:p>
          <a:p>
            <a:r>
              <a:rPr lang="en-US" dirty="0" smtClean="0"/>
              <a:t>Grenoble </a:t>
            </a:r>
            <a:r>
              <a:rPr lang="en-US" dirty="0" err="1"/>
              <a:t>INP-Génie</a:t>
            </a:r>
            <a:r>
              <a:rPr lang="en-US" dirty="0"/>
              <a:t> </a:t>
            </a:r>
            <a:r>
              <a:rPr lang="en-US" dirty="0" err="1" smtClean="0"/>
              <a:t>industriel</a:t>
            </a:r>
            <a:r>
              <a:rPr lang="en-US" dirty="0"/>
              <a:t> </a:t>
            </a:r>
            <a:r>
              <a:rPr lang="en-US" dirty="0" smtClean="0"/>
              <a:t>*,</a:t>
            </a:r>
          </a:p>
          <a:p>
            <a:r>
              <a:rPr lang="en-US" dirty="0" err="1" smtClean="0"/>
              <a:t>Polytech</a:t>
            </a:r>
            <a:r>
              <a:rPr lang="en-US" dirty="0" smtClean="0"/>
              <a:t> Grenoble*</a:t>
            </a:r>
            <a:endParaRPr lang="en-US" dirty="0"/>
          </a:p>
          <a:p>
            <a:r>
              <a:rPr lang="en-US" dirty="0" smtClean="0"/>
              <a:t>UFR </a:t>
            </a:r>
            <a:r>
              <a:rPr lang="en-US" dirty="0" err="1"/>
              <a:t>Pharmacie</a:t>
            </a:r>
            <a:r>
              <a:rPr lang="en-US" dirty="0"/>
              <a:t> UGA (Master ISM-PIF2P</a:t>
            </a:r>
            <a:r>
              <a:rPr lang="en-US" dirty="0" smtClean="0"/>
              <a:t>) *</a:t>
            </a:r>
            <a:endParaRPr lang="en-US" dirty="0"/>
          </a:p>
          <a:p>
            <a:r>
              <a:rPr lang="en-US" dirty="0" smtClean="0"/>
              <a:t>DFC </a:t>
            </a:r>
            <a:r>
              <a:rPr lang="en-US" dirty="0"/>
              <a:t>de Grenoble </a:t>
            </a:r>
            <a:r>
              <a:rPr lang="en-US" dirty="0" smtClean="0"/>
              <a:t>INP *</a:t>
            </a:r>
          </a:p>
          <a:p>
            <a:r>
              <a:rPr lang="en-US" dirty="0" smtClean="0"/>
              <a:t>IAE</a:t>
            </a:r>
            <a:r>
              <a:rPr lang="en-US" dirty="0"/>
              <a:t>, </a:t>
            </a:r>
            <a:r>
              <a:rPr lang="en-US" dirty="0" err="1" smtClean="0"/>
              <a:t>notamment</a:t>
            </a:r>
            <a:r>
              <a:rPr lang="en-US" dirty="0"/>
              <a:t> </a:t>
            </a:r>
            <a:r>
              <a:rPr lang="en-US" dirty="0" smtClean="0"/>
              <a:t>masters </a:t>
            </a:r>
            <a:r>
              <a:rPr lang="en-US" dirty="0" err="1"/>
              <a:t>Gestion</a:t>
            </a:r>
            <a:r>
              <a:rPr lang="en-US" dirty="0"/>
              <a:t> de Production </a:t>
            </a:r>
            <a:r>
              <a:rPr lang="en-US" dirty="0" err="1"/>
              <a:t>Logistique</a:t>
            </a:r>
            <a:r>
              <a:rPr lang="en-US" dirty="0"/>
              <a:t> et </a:t>
            </a:r>
            <a:r>
              <a:rPr lang="en-US" dirty="0" err="1" smtClean="0"/>
              <a:t>Achat</a:t>
            </a:r>
            <a:endParaRPr lang="en-US" dirty="0" smtClean="0"/>
          </a:p>
          <a:p>
            <a:r>
              <a:rPr lang="en-US" dirty="0" smtClean="0"/>
              <a:t>IUT2 </a:t>
            </a:r>
          </a:p>
          <a:p>
            <a:r>
              <a:rPr lang="en-US" dirty="0" err="1"/>
              <a:t>C</a:t>
            </a:r>
            <a:r>
              <a:rPr lang="en-US" dirty="0" err="1" smtClean="0"/>
              <a:t>ollège</a:t>
            </a:r>
            <a:r>
              <a:rPr lang="en-US" dirty="0" smtClean="0"/>
              <a:t> </a:t>
            </a:r>
            <a:r>
              <a:rPr lang="en-US" dirty="0"/>
              <a:t>doctoral </a:t>
            </a:r>
            <a:r>
              <a:rPr lang="en-US" dirty="0" smtClean="0"/>
              <a:t>(</a:t>
            </a:r>
            <a:r>
              <a:rPr lang="en-US" dirty="0"/>
              <a:t>label </a:t>
            </a:r>
            <a:r>
              <a:rPr lang="en-US" dirty="0" err="1"/>
              <a:t>Recherche</a:t>
            </a:r>
            <a:r>
              <a:rPr lang="en-US" dirty="0"/>
              <a:t> </a:t>
            </a:r>
            <a:r>
              <a:rPr lang="en-US" dirty="0" err="1"/>
              <a:t>Entreprise</a:t>
            </a:r>
            <a:r>
              <a:rPr lang="en-US" dirty="0"/>
              <a:t> </a:t>
            </a:r>
            <a:r>
              <a:rPr lang="en-US" dirty="0" smtClean="0"/>
              <a:t>Innovation)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04152" y="6076926"/>
            <a:ext cx="48010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</a:rPr>
              <a:t>*</a:t>
            </a:r>
            <a:r>
              <a:rPr lang="fr-FR" sz="2400" dirty="0">
                <a:solidFill>
                  <a:srgbClr val="000000"/>
                </a:solidFill>
              </a:rPr>
              <a:t> Utilisent actuellement Espace Lean</a:t>
            </a:r>
          </a:p>
          <a:p>
            <a:endParaRPr lang="fr-FR" sz="2400" dirty="0">
              <a:solidFill>
                <a:srgbClr val="2E75B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9023" y="6495942"/>
            <a:ext cx="2430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Gülgün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Alpan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, 12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nov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2019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419734"/>
            <a:ext cx="10546080" cy="5981065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Les chiffres estimés pour enseignements </a:t>
            </a:r>
            <a:r>
              <a:rPr lang="fr-FR" b="1" dirty="0"/>
              <a:t>aujourd'hui </a:t>
            </a:r>
            <a:r>
              <a:rPr lang="fr-FR" dirty="0"/>
              <a:t>(</a:t>
            </a:r>
            <a:r>
              <a:rPr lang="fr-FR" b="1" dirty="0"/>
              <a:t>sur espace Lean</a:t>
            </a:r>
            <a:r>
              <a:rPr lang="fr-FR" dirty="0"/>
              <a:t>), tout en sachant qu'il y a des cours en montage qui démarrerons en 2021 qui ne sont pas inclus dans cette estimation : environ 4500 </a:t>
            </a:r>
            <a:r>
              <a:rPr lang="fr-FR" dirty="0" err="1"/>
              <a:t>hr.eleves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r>
              <a:rPr lang="fr-FR" dirty="0"/>
              <a:t>Je n'ai pas le nombre de </a:t>
            </a:r>
            <a:r>
              <a:rPr lang="fr-FR" dirty="0" err="1"/>
              <a:t>theses</a:t>
            </a:r>
            <a:r>
              <a:rPr lang="fr-FR" dirty="0"/>
              <a:t> ou masters mais voici la liste des projets recherche qui sont parti prenante aujourd'hui:</a:t>
            </a:r>
          </a:p>
          <a:p>
            <a:pPr lvl="1"/>
            <a:r>
              <a:rPr lang="fr-FR" dirty="0"/>
              <a:t>ANR JCJC (LADTOP) de Pierre David</a:t>
            </a:r>
          </a:p>
          <a:p>
            <a:pPr lvl="1"/>
            <a:r>
              <a:rPr lang="fr-FR" dirty="0"/>
              <a:t>ANR (pas le nom en </a:t>
            </a:r>
            <a:r>
              <a:rPr lang="fr-FR" dirty="0" err="1"/>
              <a:t>tete</a:t>
            </a:r>
            <a:r>
              <a:rPr lang="fr-FR" dirty="0"/>
              <a:t> : Collaboration 4.0 ou Industrie 4.h) de Daniel </a:t>
            </a:r>
            <a:r>
              <a:rPr lang="fr-FR" dirty="0" err="1"/>
              <a:t>Brissaud</a:t>
            </a:r>
            <a:endParaRPr lang="fr-FR" dirty="0"/>
          </a:p>
          <a:p>
            <a:pPr lvl="1"/>
            <a:r>
              <a:rPr lang="fr-FR" dirty="0"/>
              <a:t>CDP </a:t>
            </a:r>
            <a:r>
              <a:rPr lang="fr-FR" dirty="0" err="1"/>
              <a:t>Circular</a:t>
            </a:r>
            <a:endParaRPr lang="fr-FR" dirty="0"/>
          </a:p>
          <a:p>
            <a:pPr lvl="1"/>
            <a:r>
              <a:rPr lang="fr-FR" dirty="0"/>
              <a:t>Chaire IA </a:t>
            </a:r>
            <a:r>
              <a:rPr lang="fr-FR" dirty="0" err="1"/>
              <a:t>Industry</a:t>
            </a:r>
            <a:r>
              <a:rPr lang="fr-FR" dirty="0"/>
              <a:t> 4.0 de MIAI</a:t>
            </a:r>
          </a:p>
          <a:p>
            <a:pPr lvl="1"/>
            <a:r>
              <a:rPr lang="fr-FR" dirty="0"/>
              <a:t>Nous commençons un projet Booster  </a:t>
            </a:r>
            <a:r>
              <a:rPr lang="fr-FR" dirty="0" err="1"/>
              <a:t>Region</a:t>
            </a:r>
            <a:r>
              <a:rPr lang="fr-FR" dirty="0"/>
              <a:t> (</a:t>
            </a:r>
            <a:r>
              <a:rPr lang="fr-FR" dirty="0" err="1"/>
              <a:t>OptiProd</a:t>
            </a:r>
            <a:r>
              <a:rPr lang="fr-FR" dirty="0"/>
              <a:t>) qui pourrait également être intéressé par la plateforme.</a:t>
            </a:r>
          </a:p>
          <a:p>
            <a:r>
              <a:rPr lang="fr-FR" dirty="0"/>
              <a:t>Enseignants </a:t>
            </a:r>
            <a:r>
              <a:rPr lang="fr-FR" b="1" dirty="0"/>
              <a:t>totalement </a:t>
            </a:r>
            <a:r>
              <a:rPr lang="fr-FR" dirty="0"/>
              <a:t>impliqués aujourd'hui (attention, les projets recherche est plus large! et de plus je ne compte pas les </a:t>
            </a:r>
            <a:r>
              <a:rPr lang="fr-FR" dirty="0" err="1"/>
              <a:t>collegues</a:t>
            </a:r>
            <a:r>
              <a:rPr lang="fr-FR" dirty="0"/>
              <a:t> d'Annecy ou les </a:t>
            </a:r>
            <a:r>
              <a:rPr lang="fr-FR" dirty="0" err="1"/>
              <a:t>collegues</a:t>
            </a:r>
            <a:r>
              <a:rPr lang="fr-FR" dirty="0"/>
              <a:t> de l'IAE qui pourraient s'</a:t>
            </a:r>
            <a:r>
              <a:rPr lang="fr-FR" dirty="0" err="1"/>
              <a:t>interesser</a:t>
            </a:r>
            <a:r>
              <a:rPr lang="fr-FR" dirty="0"/>
              <a:t> a la plateforme aussi.) : </a:t>
            </a:r>
            <a:endParaRPr lang="fr-FR" dirty="0" smtClean="0"/>
          </a:p>
          <a:p>
            <a:pPr marL="914400" lvl="2" indent="0">
              <a:buNone/>
            </a:pPr>
            <a:r>
              <a:rPr lang="fr-FR" sz="2600" dirty="0" smtClean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fr-FR" sz="2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fr-FR" sz="2600" dirty="0" err="1">
                <a:solidFill>
                  <a:schemeClr val="accent1">
                    <a:lumMod val="75000"/>
                  </a:schemeClr>
                </a:solidFill>
              </a:rPr>
              <a:t>Alpan</a:t>
            </a:r>
            <a:r>
              <a:rPr lang="fr-FR" sz="2600" dirty="0">
                <a:solidFill>
                  <a:schemeClr val="accent1">
                    <a:lumMod val="75000"/>
                  </a:schemeClr>
                </a:solidFill>
              </a:rPr>
              <a:t>, S. </a:t>
            </a:r>
            <a:r>
              <a:rPr lang="fr-FR" sz="2600" dirty="0" err="1">
                <a:solidFill>
                  <a:schemeClr val="accent1">
                    <a:lumMod val="75000"/>
                  </a:schemeClr>
                </a:solidFill>
              </a:rPr>
              <a:t>Caroly</a:t>
            </a:r>
            <a:r>
              <a:rPr lang="fr-FR" sz="2600" dirty="0">
                <a:solidFill>
                  <a:schemeClr val="accent1">
                    <a:lumMod val="75000"/>
                  </a:schemeClr>
                </a:solidFill>
              </a:rPr>
              <a:t>, C. Cholez, VD Cung, P. David, L. </a:t>
            </a:r>
            <a:r>
              <a:rPr lang="fr-FR" sz="2600" dirty="0" err="1">
                <a:solidFill>
                  <a:schemeClr val="accent1">
                    <a:lumMod val="75000"/>
                  </a:schemeClr>
                </a:solidFill>
              </a:rPr>
              <a:t>Gzara</a:t>
            </a:r>
            <a:r>
              <a:rPr lang="fr-FR" sz="2600" dirty="0">
                <a:solidFill>
                  <a:schemeClr val="accent1">
                    <a:lumMod val="75000"/>
                  </a:schemeClr>
                </a:solidFill>
              </a:rPr>
              <a:t>, F. </a:t>
            </a:r>
            <a:r>
              <a:rPr lang="fr-FR" sz="2600" dirty="0" err="1">
                <a:solidFill>
                  <a:schemeClr val="accent1">
                    <a:lumMod val="75000"/>
                  </a:schemeClr>
                </a:solidFill>
              </a:rPr>
              <a:t>Mangione</a:t>
            </a:r>
            <a:r>
              <a:rPr lang="fr-FR" sz="2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sz="2600" dirty="0">
                <a:solidFill>
                  <a:schemeClr val="accent1">
                    <a:lumMod val="75000"/>
                  </a:schemeClr>
                </a:solidFill>
              </a:rPr>
              <a:t>A. </a:t>
            </a:r>
            <a:r>
              <a:rPr lang="fr-FR" sz="2600" dirty="0" smtClean="0">
                <a:solidFill>
                  <a:schemeClr val="accent1">
                    <a:lumMod val="75000"/>
                  </a:schemeClr>
                </a:solidFill>
              </a:rPr>
              <a:t>Morin, M-L</a:t>
            </a:r>
            <a:r>
              <a:rPr lang="fr-FR" sz="2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fr-FR" sz="2600" dirty="0" err="1">
                <a:solidFill>
                  <a:schemeClr val="accent1">
                    <a:lumMod val="75000"/>
                  </a:schemeClr>
                </a:solidFill>
              </a:rPr>
              <a:t>Perennon</a:t>
            </a:r>
            <a:r>
              <a:rPr lang="fr-FR" sz="2600" dirty="0" smtClean="0">
                <a:solidFill>
                  <a:schemeClr val="accent1">
                    <a:lumMod val="75000"/>
                  </a:schemeClr>
                </a:solidFill>
              </a:rPr>
              <a:t>, A</a:t>
            </a:r>
            <a:r>
              <a:rPr lang="fr-FR" sz="2600" dirty="0">
                <a:solidFill>
                  <a:schemeClr val="accent1">
                    <a:lumMod val="75000"/>
                  </a:schemeClr>
                </a:solidFill>
              </a:rPr>
              <a:t>. Sylla, Z. </a:t>
            </a:r>
            <a:r>
              <a:rPr lang="fr-FR" sz="2600" dirty="0" err="1">
                <a:solidFill>
                  <a:schemeClr val="accent1">
                    <a:lumMod val="75000"/>
                  </a:schemeClr>
                </a:solidFill>
              </a:rPr>
              <a:t>Yahouni</a:t>
            </a:r>
            <a:r>
              <a:rPr lang="fr-FR" sz="2600" dirty="0">
                <a:solidFill>
                  <a:schemeClr val="accent1">
                    <a:lumMod val="75000"/>
                  </a:schemeClr>
                </a:solidFill>
              </a:rPr>
              <a:t>, P </a:t>
            </a:r>
            <a:r>
              <a:rPr lang="fr-FR" sz="2600" dirty="0" err="1" smtClean="0">
                <a:solidFill>
                  <a:schemeClr val="accent1">
                    <a:lumMod val="75000"/>
                  </a:schemeClr>
                </a:solidFill>
              </a:rPr>
              <a:t>Zwolinski</a:t>
            </a:r>
            <a:r>
              <a:rPr lang="fr-FR" sz="2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2040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1053</Words>
  <Application>Microsoft Office PowerPoint</Application>
  <PresentationFormat>Grand écran</PresentationFormat>
  <Paragraphs>79</Paragraphs>
  <Slides>7</Slides>
  <Notes>2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Mangal</vt:lpstr>
      <vt:lpstr>Thème Office</vt:lpstr>
      <vt:lpstr>Plateforme Operations &amp; Supply Chain Management</vt:lpstr>
      <vt:lpstr>Équipements  avec des technologies clefs de I4.0 </vt:lpstr>
      <vt:lpstr>Financements déjà obtenus pour les équipements</vt:lpstr>
      <vt:lpstr>Originalité</vt:lpstr>
      <vt:lpstr>Utilisation : Recherche</vt:lpstr>
      <vt:lpstr>Utilisation : Enseignement</vt:lpstr>
      <vt:lpstr>Présentation PowerPoint</vt:lpstr>
    </vt:vector>
  </TitlesOfParts>
  <Company>GSCOP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Plateforme Operations Management &amp; Simulation</dc:title>
  <dc:creator>Pierre David</dc:creator>
  <cp:lastModifiedBy>Michel (tollenaere)</cp:lastModifiedBy>
  <cp:revision>34</cp:revision>
  <dcterms:created xsi:type="dcterms:W3CDTF">2019-01-16T09:23:20Z</dcterms:created>
  <dcterms:modified xsi:type="dcterms:W3CDTF">2020-10-12T12:07:56Z</dcterms:modified>
</cp:coreProperties>
</file>